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1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9" r:id="rId18"/>
    <p:sldId id="274" r:id="rId19"/>
    <p:sldId id="284" r:id="rId20"/>
    <p:sldId id="275" r:id="rId21"/>
    <p:sldId id="276" r:id="rId22"/>
    <p:sldId id="277" r:id="rId23"/>
    <p:sldId id="282" r:id="rId24"/>
    <p:sldId id="283" r:id="rId25"/>
    <p:sldId id="280" r:id="rId26"/>
    <p:sldId id="288" r:id="rId27"/>
    <p:sldId id="289" r:id="rId28"/>
    <p:sldId id="290" r:id="rId29"/>
    <p:sldId id="291" r:id="rId30"/>
    <p:sldId id="286" r:id="rId3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aleway" panose="020B0604020202020204" charset="-52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Lato" panose="020B0604020202020204" charset="0"/>
      <p:regular r:id="rId42"/>
      <p:bold r:id="rId43"/>
      <p:italic r:id="rId44"/>
      <p:boldItalic r:id="rId45"/>
    </p:embeddedFont>
    <p:embeddedFont>
      <p:font typeface="Raleway SemiBold" panose="020B0604020202020204" charset="-52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44" autoAdjust="0"/>
  </p:normalViewPr>
  <p:slideViewPr>
    <p:cSldViewPr snapToGrid="0">
      <p:cViewPr>
        <p:scale>
          <a:sx n="100" d="100"/>
          <a:sy n="100" d="100"/>
        </p:scale>
        <p:origin x="1758" y="9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a813d97e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a813d97e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27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792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66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915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091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036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62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5973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075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311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a813d97e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a813d97e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638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452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126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4698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6536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377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5378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14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941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094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a813d97e8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fa813d97e8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29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a813d97e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fa813d97e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813d97e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813d97e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97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a813d97e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a813d97e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96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a813d97e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a813d97e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a813d97e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a813d97e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36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Производная, градиент и оптимизация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Автор: </a:t>
            </a:r>
            <a:r>
              <a:rPr lang="ru" b="1" dirty="0">
                <a:latin typeface="Raleway SemiBold"/>
                <a:ea typeface="Raleway SemiBold"/>
                <a:cs typeface="Raleway SemiBold"/>
                <a:sym typeface="Raleway SemiBold"/>
              </a:rPr>
              <a:t>Моисеев Данил</a:t>
            </a:r>
            <a:endParaRPr b="1" dirty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Условная и безусловная оптимизация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40" y="1853850"/>
            <a:ext cx="7084720" cy="1441449"/>
          </a:xfrm>
          <a:prstGeom prst="rect">
            <a:avLst/>
          </a:prstGeom>
        </p:spPr>
      </p:pic>
      <p:sp>
        <p:nvSpPr>
          <p:cNvPr id="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729450" y="3441700"/>
            <a:ext cx="7688700" cy="1238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Стандартная стратегия решения задач условной оптимизации – завести штрафующие члены, которые измеряют степень нарушения ограничения. Эти члены прибавляются к  целевой функции, после чего решается задача безусловной оптимизации.</a:t>
            </a:r>
            <a:endParaRPr sz="1400" dirty="0">
              <a:solidFill>
                <a:schemeClr val="bg2"/>
              </a:solidFill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143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Выпуклая и невыпуклая оптимизация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71" y="2078875"/>
            <a:ext cx="2606229" cy="246370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00" y="1996227"/>
            <a:ext cx="2693659" cy="254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0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Выпуклая и невыпуклая оптимизация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>
              <a:spcAft>
                <a:spcPts val="1200"/>
              </a:spcAft>
              <a:buNone/>
            </a:pPr>
            <a:r>
              <a:rPr lang="ru-RU" sz="1400" b="1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Выпуклое множество</a:t>
            </a:r>
            <a:r>
              <a:rPr lang="ru-RU" sz="14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ru-RU" sz="1400" dirty="0" smtClean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(аффинном </a:t>
            </a:r>
            <a:r>
              <a:rPr lang="ru-RU" sz="14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или векторном </a:t>
            </a:r>
            <a:r>
              <a:rPr lang="ru-RU" sz="1400" dirty="0" smtClean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пространстве) </a:t>
            </a:r>
            <a:r>
              <a:rPr lang="ru-RU" sz="14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— множество, в котором все точки отрезка, образуемого любыми двумя точками данного множества, также принадлежат данному множеству</a:t>
            </a:r>
            <a:r>
              <a:rPr lang="ru-RU" sz="1400" dirty="0" smtClean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just">
              <a:spcAft>
                <a:spcPts val="1200"/>
              </a:spcAft>
              <a:buNone/>
            </a:pP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случае </a:t>
            </a:r>
            <a:r>
              <a:rPr lang="ru-RU" sz="14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выпуклой оптимизации </a:t>
            </a: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мы требуем, чтобы целевая функция была определена на выпуклом множестве и  выпукла на 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нем. </a:t>
            </a: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 таких задачах </a:t>
            </a:r>
            <a:r>
              <a:rPr lang="ru-RU" sz="14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локальный минимум 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одновременно </a:t>
            </a: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является </a:t>
            </a:r>
            <a:r>
              <a:rPr lang="ru-RU" sz="14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глобальным</a:t>
            </a: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Поэтому многие модели проектируются так, чтобы обучаемая целевая функция была выпуклой.</a:t>
            </a:r>
            <a:endParaRPr sz="14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043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Гладкая и негладкая оптимизация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60574"/>
            <a:ext cx="7688700" cy="124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200"/>
              </a:spcAft>
              <a:buNone/>
            </a:pP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случае </a:t>
            </a:r>
            <a:r>
              <a:rPr lang="ru-RU" sz="14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гладкой оптимизации </a:t>
            </a: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целевая функция и ограничения являются непрерывно дифференцируемыми 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функциями</a:t>
            </a: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just">
              <a:spcAft>
                <a:spcPts val="1200"/>
              </a:spcAft>
              <a:buNone/>
            </a:pP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</a:t>
            </a: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случае </a:t>
            </a:r>
            <a:r>
              <a:rPr lang="ru-RU" sz="14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негладкой оптимизации </a:t>
            </a: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существуют точки, в которых 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градиент</a:t>
            </a: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целевой </a:t>
            </a:r>
            <a:r>
              <a:rPr lang="ru-RU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функции или ограничений не 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определен</a:t>
            </a:r>
            <a:r>
              <a:rPr lang="en-US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sz="14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86" y="3308350"/>
            <a:ext cx="4446027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6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Гладкая и негладкая оптимизация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Google Shape;105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60574"/>
                <a:ext cx="7688700" cy="279717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>
                  <a:spcAft>
                    <a:spcPts val="1200"/>
                  </a:spcAft>
                  <a:buNone/>
                </a:pP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В некоторых задачах оптимизации целевую функцию можно разбить на две</a:t>
                </a:r>
                <a:r>
                  <a:rPr lang="en-US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 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части</a:t>
                </a:r>
                <a:r>
                  <a:rPr lang="ru-RU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: содержащую только гладкие члены и содержащую негладкие члены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:</a:t>
                </a:r>
                <a:endParaRPr lang="en-US" sz="1400" dirty="0" smtClean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m:rPr>
                          <m:nor/>
                        </m:rPr>
                        <a:rPr lang="el-GR" sz="1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sz="1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l-GR" sz="1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l-GR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sz="1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l-GR" sz="1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 </m:t>
                      </m:r>
                      <m:sSub>
                        <m:sSubPr>
                          <m:ctrlPr>
                            <a:rPr lang="el-GR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l-GR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sz="1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l-GR" sz="1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Roboto"/>
                  <a:sym typeface="Roboto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– гладкая (дифференцируемая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),</a:t>
                </a:r>
                <a:endParaRPr lang="en-US" sz="1400" dirty="0" smtClean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– негладкая функция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.</a:t>
                </a:r>
                <a:endParaRPr lang="en-US" sz="1400" dirty="0" smtClean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:r>
                  <a:rPr lang="ru-RU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Часто такую целевую функцию называют </a:t>
                </a:r>
                <a:r>
                  <a:rPr lang="ru-RU" sz="1400" b="1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составной</a:t>
                </a:r>
                <a:r>
                  <a:rPr lang="en-US" sz="1400" b="1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.</a:t>
                </a:r>
                <a:endParaRPr lang="el-GR" sz="14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05" name="Google Shape;105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60574"/>
                <a:ext cx="7688700" cy="2797176"/>
              </a:xfrm>
              <a:prstGeom prst="rect">
                <a:avLst/>
              </a:prstGeom>
              <a:blipFill>
                <a:blip r:embed="rId3"/>
                <a:stretch>
                  <a:fillRect l="-238" r="-2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00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Производная функции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Google Shape;105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45300" y="2670174"/>
                <a:ext cx="4883950" cy="106997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/>
                                  <a:sym typeface="Roboto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/>
                                  <a:sym typeface="Roboto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 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</m:ctrlPr>
                            </m:fPr>
                            <m:num>
                              <m:r>
                                <a:rPr lang="en-US" sz="2000" b="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/>
                                      <a:sym typeface="Roboto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/>
                                      <a:sym typeface="Roboto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∆</m:t>
                              </m:r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l-GR" sz="14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05" name="Google Shape;105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5300" y="2670174"/>
                <a:ext cx="4883950" cy="10699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Производная функции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4" y="2060574"/>
            <a:ext cx="2689225" cy="25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Частные производные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Google Shape;105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567650" y="2025300"/>
                <a:ext cx="6357150" cy="8385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𝑓</m:t>
                          </m:r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)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/>
                                  <a:sym typeface="Roboto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/>
                                  <a:sym typeface="Roboto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𝑥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 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, …,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/>
                                      <a:sym typeface="Roboto"/>
                                    </a:rPr>
                                    <m:t>∆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/>
                                      <a:sym typeface="Roboto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  <a:sym typeface="Roboto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/>
                                  <a:sym typeface="Roboto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/>
                                  <a:sym typeface="Roboto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…,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sym typeface="Roboto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  <a:sym typeface="Roboto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/>
                                  <a:sym typeface="Roboto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l-GR" sz="14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05" name="Google Shape;105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67650" y="2025300"/>
                <a:ext cx="6357150" cy="838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Частная производная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120" y="2800059"/>
            <a:ext cx="3066460" cy="21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2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Дифференцирование сложной функции.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Google Shape;105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36460" y="2732690"/>
                <a:ext cx="6357150" cy="8385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𝑑𝑦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𝑑</m:t>
                          </m:r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𝑡</m:t>
                          </m:r>
                        </m:den>
                      </m:f>
                      <m:r>
                        <a:rPr lang="ru-RU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𝑑𝑥</m:t>
                          </m:r>
                        </m:den>
                      </m:f>
                      <m:r>
                        <a:rPr lang="ru-RU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m:t>∗ 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𝑑𝑥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/>
                              <a:sym typeface="Roboto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l-GR" sz="14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105" name="Google Shape;105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36460" y="2732690"/>
                <a:ext cx="6357150" cy="838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2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Градиент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Google Shape;105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560030" y="1853850"/>
                <a:ext cx="6357150" cy="8385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m:t>𝑔𝑟𝑎𝑑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𝜙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= 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𝛻𝜙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, …,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l-GR" sz="14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05" name="Google Shape;105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60030" y="1853850"/>
                <a:ext cx="6357150" cy="838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4" name="Picture 4" descr="Градиент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2692400"/>
            <a:ext cx="3001645" cy="225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4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Методы первого </a:t>
            </a:r>
            <a:r>
              <a:rPr lang="ru-RU" sz="2000" dirty="0" smtClean="0"/>
              <a:t>порядка</a:t>
            </a:r>
            <a:r>
              <a:rPr lang="en-US" sz="2000" dirty="0" smtClean="0"/>
              <a:t>.</a:t>
            </a:r>
            <a:endParaRPr sz="2000"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187730" cy="2870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200"/>
              </a:spcAft>
              <a:buNone/>
            </a:pP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Методы первого порядка используют первые производные целевой функции, </a:t>
            </a:r>
            <a:r>
              <a:rPr lang="ru-RU" sz="1400" dirty="0" err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т.е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они могут вычислять направления, указывающие </a:t>
            </a: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‘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вниз</a:t>
            </a: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’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 но игнорирующие информацию о кривизне.</a:t>
            </a:r>
            <a:endParaRPr lang="en-US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lvl="0" indent="0" algn="just">
              <a:spcAft>
                <a:spcPts val="1200"/>
              </a:spcAft>
              <a:buNone/>
            </a:pPr>
            <a:endParaRPr lang="el-GR" sz="14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181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Машинное обучение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497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Говорят, что компьютерная программа обучается на опыте E относительно некоторого класса задач T и меры качества P, если ее качество на задачах, принадлежащих T, измеренное  в соответствии с P, улучшается с увеличением опыта E.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Градиентный спуск</a:t>
            </a:r>
            <a:r>
              <a:rPr lang="en-US" sz="2000" dirty="0" smtClean="0"/>
              <a:t> </a:t>
            </a:r>
            <a:r>
              <a:rPr lang="ru-RU" sz="2000" dirty="0" smtClean="0"/>
              <a:t>(</a:t>
            </a:r>
            <a:r>
              <a:rPr lang="en-US" sz="2000" dirty="0" err="1" smtClean="0"/>
              <a:t>bGD</a:t>
            </a:r>
            <a:r>
              <a:rPr lang="en-US" sz="2000" dirty="0" smtClean="0"/>
              <a:t> </a:t>
            </a:r>
            <a:r>
              <a:rPr lang="ru-RU" sz="2000" dirty="0" smtClean="0"/>
              <a:t>или </a:t>
            </a:r>
            <a:r>
              <a:rPr lang="en-US" sz="2000" dirty="0" smtClean="0"/>
              <a:t>GD</a:t>
            </a:r>
            <a:r>
              <a:rPr lang="ru-RU" sz="2000" dirty="0" smtClean="0"/>
              <a:t>) 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Google Shape;105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1853850"/>
                <a:ext cx="7187730" cy="28705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>
                  <a:spcAft>
                    <a:spcPts val="1200"/>
                  </a:spcAft>
                  <a:buNone/>
                </a:pP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Для минимизации функции стоимости мы хотели бы двигаться по пути быстрого уменьшения функции. Это можно сделать двигаясь итерациями против градиента, где новые значения входа функции высчитываются как</a:t>
                </a:r>
                <a:r>
                  <a:rPr lang="en-US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:</a:t>
                </a:r>
                <a:endParaRPr lang="ru-RU" sz="1400" dirty="0" smtClean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/>
                              <a:sym typeface="Roboto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+1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/>
                              <a:sym typeface="Roboto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m:t> −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𝑡</m:t>
                          </m:r>
                        </m:sub>
                      </m:sSub>
                      <m:r>
                        <a:rPr lang="en-US" sz="1400" b="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𝛻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𝑓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/>
                              <a:sym typeface="Roboto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– шаг обучения (англ. </a:t>
                </a:r>
                <a:r>
                  <a:rPr lang="en-US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l</a:t>
                </a:r>
                <a:r>
                  <a:rPr lang="en-US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earning rate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)</a:t>
                </a:r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𝛻</m:t>
                    </m:r>
                    <m:r>
                      <a:rPr lang="en-US" sz="1400" b="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𝑓</m:t>
                    </m:r>
                    <m:r>
                      <a:rPr lang="en-US" sz="1400" b="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𝜃</m:t>
                    </m:r>
                    <m:r>
                      <a:rPr lang="en-US" sz="1400" b="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)</m:t>
                    </m:r>
                  </m:oMath>
                </a14:m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 – градиент функции стоимости</a:t>
                </a:r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ru-RU" sz="1400" b="1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Градиент считается по всему набору данных</a:t>
                </a:r>
                <a:r>
                  <a:rPr lang="en-US" sz="1400" b="1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.</a:t>
                </a:r>
                <a:endParaRPr lang="en-US" sz="1400" b="1" dirty="0" smtClean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:endParaRPr lang="el-GR" sz="14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105" name="Google Shape;105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1853850"/>
                <a:ext cx="7187730" cy="2870550"/>
              </a:xfrm>
              <a:prstGeom prst="rect">
                <a:avLst/>
              </a:prstGeom>
              <a:blipFill>
                <a:blip r:embed="rId3"/>
                <a:stretch>
                  <a:fillRect l="-254" r="-2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 descr="Введение в градиентный спус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38" y="2866422"/>
            <a:ext cx="2980712" cy="185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29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Выбор правильного шага обучения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255" y="2203013"/>
            <a:ext cx="5673090" cy="184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Стохастический градиентный спуск</a:t>
            </a:r>
            <a:r>
              <a:rPr lang="en-US" dirty="0" smtClean="0"/>
              <a:t> (SGD).</a:t>
            </a:r>
            <a:endParaRPr dirty="0"/>
          </a:p>
        </p:txBody>
      </p:sp>
      <p:sp>
        <p:nvSpPr>
          <p:cNvPr id="6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187730" cy="2870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200"/>
              </a:spcAft>
              <a:buNone/>
            </a:pPr>
            <a:r>
              <a:rPr lang="ru-RU" sz="1400" b="1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Градиент считается по каждому образцу данных. 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Ниже можете наблюдать колебания целевой функции.</a:t>
            </a:r>
            <a:endParaRPr lang="ru-RU" sz="1400" b="1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pic>
        <p:nvPicPr>
          <p:cNvPr id="2050" name="Picture 2" descr="https://www.ruder.io/content/images/2016/09/sgd_fluctu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361" y="2618068"/>
            <a:ext cx="2840878" cy="223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87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/>
              <a:t>Мини-</a:t>
            </a:r>
            <a:r>
              <a:rPr lang="ru-RU" sz="1600" dirty="0" err="1" smtClean="0"/>
              <a:t>батчевый</a:t>
            </a:r>
            <a:r>
              <a:rPr lang="ru-RU" sz="1600" dirty="0" smtClean="0"/>
              <a:t> </a:t>
            </a:r>
            <a:r>
              <a:rPr lang="ru-RU" sz="1600" dirty="0"/>
              <a:t>с</a:t>
            </a:r>
            <a:r>
              <a:rPr lang="ru-RU" sz="1600" dirty="0" smtClean="0"/>
              <a:t>тохастический градиентный спуск</a:t>
            </a:r>
            <a:r>
              <a:rPr lang="en-US" sz="1600" dirty="0" smtClean="0"/>
              <a:t> (Mini-Batch SGD).</a:t>
            </a:r>
            <a:endParaRPr sz="1600" dirty="0"/>
          </a:p>
        </p:txBody>
      </p:sp>
      <p:sp>
        <p:nvSpPr>
          <p:cNvPr id="6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187730" cy="2870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200"/>
              </a:spcAft>
              <a:buNone/>
            </a:pP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Здесь мы выбираем размер мини-</a:t>
            </a:r>
            <a:r>
              <a:rPr lang="ru-RU" sz="1400" dirty="0" err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батча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и </a:t>
            </a:r>
            <a:r>
              <a:rPr lang="ru-RU" sz="1400" b="1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считаем по нему градиент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</a:t>
            </a:r>
            <a:endParaRPr lang="ru-RU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040" y="2389050"/>
            <a:ext cx="3821583" cy="25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Что использовать</a:t>
            </a:r>
            <a:r>
              <a:rPr lang="en-US" dirty="0" smtClean="0"/>
              <a:t>?</a:t>
            </a:r>
            <a:endParaRPr dirty="0"/>
          </a:p>
        </p:txBody>
      </p:sp>
      <p:sp>
        <p:nvSpPr>
          <p:cNvPr id="6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187730" cy="2870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200"/>
              </a:spcAft>
              <a:buNone/>
            </a:pPr>
            <a:endParaRPr lang="ru-RU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88" y="2097106"/>
            <a:ext cx="4751152" cy="26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Визуализация в 3-х мерном пространстве параметров</a:t>
            </a:r>
            <a:endParaRPr sz="2000" dirty="0"/>
          </a:p>
        </p:txBody>
      </p:sp>
      <p:sp>
        <p:nvSpPr>
          <p:cNvPr id="6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187730" cy="2870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200"/>
              </a:spcAft>
              <a:buNone/>
            </a:pPr>
            <a:endParaRPr lang="ru-RU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indent="0" algn="just">
              <a:spcAft>
                <a:spcPts val="1200"/>
              </a:spcAft>
              <a:buNone/>
            </a:pPr>
            <a:endParaRPr lang="en-US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lvl="0" indent="0" algn="just">
              <a:spcAft>
                <a:spcPts val="1200"/>
              </a:spcAft>
              <a:buNone/>
            </a:pPr>
            <a:endParaRPr lang="el-GR" sz="14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pic>
        <p:nvPicPr>
          <p:cNvPr id="3074" name="Picture 2" descr="Best Gradient Descent GIFs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15" y="1853850"/>
            <a:ext cx="47625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2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Метод импульса (</a:t>
            </a:r>
            <a:r>
              <a:rPr lang="en-US" sz="2400" dirty="0" smtClean="0"/>
              <a:t>momentum</a:t>
            </a:r>
            <a:r>
              <a:rPr lang="ru-RU" sz="2400" dirty="0" smtClean="0"/>
              <a:t>)</a:t>
            </a:r>
            <a:endParaRPr sz="2400" dirty="0"/>
          </a:p>
        </p:txBody>
      </p:sp>
      <p:sp>
        <p:nvSpPr>
          <p:cNvPr id="6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552410" y="3992876"/>
            <a:ext cx="1823250" cy="380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200"/>
              </a:spcAft>
              <a:buNone/>
            </a:pP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SGD 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без </a:t>
            </a: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momentum</a:t>
            </a:r>
            <a:endParaRPr lang="ru-RU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8" name="Google Shape;105;p16"/>
          <p:cNvSpPr txBox="1">
            <a:spLocks/>
          </p:cNvSpPr>
          <p:nvPr/>
        </p:nvSpPr>
        <p:spPr>
          <a:xfrm>
            <a:off x="5702830" y="3992878"/>
            <a:ext cx="1787100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spcAft>
                <a:spcPts val="1200"/>
              </a:spcAft>
              <a:buFont typeface="Lato"/>
              <a:buNone/>
            </a:pP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SGD c momentum</a:t>
            </a:r>
            <a:endParaRPr lang="ru-RU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pic>
        <p:nvPicPr>
          <p:cNvPr id="4102" name="Picture 6" descr="https://www.ruder.io/content/images/2015/12/without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10" y="2102309"/>
            <a:ext cx="3905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ww.ruder.io/content/images/2015/12/with_momentu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755" y="2102309"/>
            <a:ext cx="3905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4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Импульс</a:t>
            </a:r>
            <a:endParaRPr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05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1853850"/>
                <a:ext cx="7187730" cy="28705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>
                  <a:spcAft>
                    <a:spcPts val="1200"/>
                  </a:spcAft>
                  <a:buNone/>
                </a:pP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Простая эвристика – метод тяжелого шарика, или метод импульса</a:t>
                </a:r>
                <a:r>
                  <a:rPr lang="en-US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,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 – заключается </a:t>
                </a:r>
                <a:r>
                  <a:rPr lang="ru-RU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в том, чтобы продвигаться быстрее в  направлениях, 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которые раньше </a:t>
                </a:r>
                <a:r>
                  <a:rPr lang="ru-RU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оказались хорошими, и  замедлять движение в  направлениях, 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где градиент </a:t>
                </a:r>
                <a:r>
                  <a:rPr lang="ru-RU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внезапно 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изменился</a:t>
                </a:r>
                <a:r>
                  <a:rPr lang="en-US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:</a:t>
                </a:r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sym typeface="Roboto"/>
                      </a:rPr>
                      <m:t>= </m:t>
                    </m:r>
                    <m:r>
                      <a:rPr lang="en-US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"/>
                      </a:rPr>
                      <m:t>𝛽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𝑚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sym typeface="Roboto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𝛻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𝑓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/>
                            <a:sym typeface="Roboto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)</m:t>
                    </m:r>
                    <m:r>
                      <a:rPr lang="en-US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sym typeface="Roboto"/>
                      </a:rPr>
                      <m:t>;</m:t>
                    </m:r>
                  </m:oMath>
                </a14:m>
                <a:endParaRPr lang="en-US" sz="1400" b="0" i="1" dirty="0" smtClean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sym typeface="Roboto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 </m:t>
                          </m:r>
                          <m: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sym typeface="Roboto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sym typeface="Roboto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𝜌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𝑚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𝑡</m:t>
                          </m:r>
                        </m:sub>
                      </m:sSub>
                      <m:r>
                        <a:rPr lang="en-US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sym typeface="Roboto"/>
                        </a:rPr>
                        <m:t>;</m:t>
                      </m:r>
                    </m:oMath>
                  </m:oMathPara>
                </a14:m>
                <a:endParaRPr lang="en-US" sz="1400" dirty="0" smtClean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sym typeface="Roboto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 0&lt; 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𝛽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&lt;1</m:t>
                      </m:r>
                    </m:oMath>
                  </m:oMathPara>
                </a14:m>
                <a:endParaRPr lang="en-US" sz="1400" dirty="0" smtClean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sym typeface="Roboto"/>
                </a:endParaRPr>
              </a:p>
            </p:txBody>
          </p:sp>
        </mc:Choice>
        <mc:Fallback>
          <p:sp>
            <p:nvSpPr>
              <p:cNvPr id="6" name="Google Shape;105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1853850"/>
                <a:ext cx="7187730" cy="2870550"/>
              </a:xfrm>
              <a:prstGeom prst="rect">
                <a:avLst/>
              </a:prstGeom>
              <a:blipFill>
                <a:blip r:embed="rId3"/>
                <a:stretch>
                  <a:fillRect l="-254" r="-2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Nesterov momentum - Wiki | Golde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" t="-465" r="60635" b="465"/>
          <a:stretch/>
        </p:blipFill>
        <p:spPr bwMode="auto">
          <a:xfrm>
            <a:off x="5950141" y="2802693"/>
            <a:ext cx="2393759" cy="207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Момент Нестерова</a:t>
            </a:r>
            <a:endParaRPr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05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1853850"/>
                <a:ext cx="7187730" cy="28705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>
                  <a:spcAft>
                    <a:spcPts val="1200"/>
                  </a:spcAft>
                  <a:buNone/>
                </a:pP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sym typeface="Roboto"/>
                  </a:rPr>
                  <a:t>Одна из проблем стандартного метода моментов – то, что он недостаточно замедляется </a:t>
                </a:r>
                <a:r>
                  <a:rPr lang="ru-RU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sym typeface="Roboto"/>
                  </a:rPr>
                  <a:t>на дне долины, что приводит к осцилляции. Ускоренный 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sym typeface="Roboto"/>
                  </a:rPr>
                  <a:t>метод градиентов Нестерова модифицирует </a:t>
                </a:r>
                <a:r>
                  <a:rPr lang="ru-RU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sym typeface="Roboto"/>
                  </a:rPr>
                  <a:t>метод градиентного 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sym typeface="Roboto"/>
                  </a:rPr>
                  <a:t>спуска, включая </a:t>
                </a:r>
                <a:r>
                  <a:rPr lang="ru-RU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sym typeface="Roboto"/>
                  </a:rPr>
                  <a:t>шаг экстраполяции</a:t>
                </a:r>
                <a:r>
                  <a:rPr lang="ru-RU" sz="1400" dirty="0" smtClean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sym typeface="Roboto"/>
                  </a:rPr>
                  <a:t>:</a:t>
                </a:r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ru-RU" sz="1400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𝑚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𝑡</m:t>
                        </m:r>
                        <m:r>
                          <a:rPr lang="ru-RU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sym typeface="Roboto"/>
                      </a:rPr>
                      <m:t>= 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"/>
                      </a:rPr>
                      <m:t>𝛽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𝑚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sym typeface="Roboto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𝛻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𝑓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/>
                            <a:sym typeface="Roboto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𝑡</m:t>
                        </m:r>
                      </m:sub>
                    </m:sSub>
                    <m:r>
                      <a:rPr lang="ru-RU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sym typeface="Roboto"/>
                      </a:rPr>
                      <m:t>+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"/>
                      </a:rPr>
                      <m:t>𝛽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𝑚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sym typeface="Roboto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/>
                        <a:sym typeface="Roboto"/>
                      </a:rPr>
                      <m:t>)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sym typeface="Roboto"/>
                      </a:rPr>
                      <m:t>;</m:t>
                    </m:r>
                  </m:oMath>
                </a14:m>
                <a:endParaRPr lang="en-US" sz="1400" i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sym typeface="Roboto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sym typeface="Roboto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𝑡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−1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sym typeface="Roboto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𝜌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𝑚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sym typeface="Roboto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sym typeface="Roboto"/>
                        </a:rPr>
                        <m:t>;</m:t>
                      </m:r>
                    </m:oMath>
                  </m:oMathPara>
                </a14:m>
                <a:endParaRPr lang="en-US" sz="14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sym typeface="Roboto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 0&lt; 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𝛽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&lt;1</m:t>
                      </m:r>
                    </m:oMath>
                  </m:oMathPara>
                </a14:m>
                <a:endParaRPr lang="en-US" sz="14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sym typeface="Roboto"/>
                </a:endParaRPr>
              </a:p>
              <a:p>
                <a:pPr marL="0" lvl="0" indent="0" algn="just">
                  <a:spcAft>
                    <a:spcPts val="1200"/>
                  </a:spcAft>
                  <a:buNone/>
                </a:pPr>
                <a:endParaRPr lang="en-US" sz="1400" dirty="0" smtClean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sym typeface="Roboto"/>
                </a:endParaRPr>
              </a:p>
            </p:txBody>
          </p:sp>
        </mc:Choice>
        <mc:Fallback>
          <p:sp>
            <p:nvSpPr>
              <p:cNvPr id="6" name="Google Shape;105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1853850"/>
                <a:ext cx="7187730" cy="2870550"/>
              </a:xfrm>
              <a:prstGeom prst="rect">
                <a:avLst/>
              </a:prstGeom>
              <a:blipFill>
                <a:blip r:embed="rId3"/>
                <a:stretch>
                  <a:fillRect l="-254" r="-2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2767220"/>
            <a:ext cx="2647950" cy="19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SGD </a:t>
            </a:r>
            <a:r>
              <a:rPr lang="ru-RU" sz="2400" dirty="0" smtClean="0"/>
              <a:t>с разными оптимизаторами</a:t>
            </a:r>
            <a:endParaRPr sz="2400" dirty="0"/>
          </a:p>
        </p:txBody>
      </p:sp>
      <p:pic>
        <p:nvPicPr>
          <p:cNvPr id="9220" name="Picture 4" descr="https://www.ruder.io/content/images/2016/09/contours_evaluation_optimizer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999870"/>
            <a:ext cx="3330575" cy="25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www.ruder.io/content/images/2016/09/saddle_point_evaluation_optimizer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457" y="2007245"/>
            <a:ext cx="3321050" cy="257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5;p16"/>
          <p:cNvSpPr txBox="1">
            <a:spLocks noGrp="1"/>
          </p:cNvSpPr>
          <p:nvPr>
            <p:ph type="body" idx="1"/>
          </p:nvPr>
        </p:nvSpPr>
        <p:spPr>
          <a:xfrm>
            <a:off x="379058" y="4708811"/>
            <a:ext cx="4274258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200"/>
              </a:spcAft>
              <a:buNone/>
            </a:pP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SGD 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на контурах поверхности функции потерь</a:t>
            </a:r>
            <a:endParaRPr lang="en-US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sp>
        <p:nvSpPr>
          <p:cNvPr id="8" name="Google Shape;105;p16"/>
          <p:cNvSpPr txBox="1">
            <a:spLocks/>
          </p:cNvSpPr>
          <p:nvPr/>
        </p:nvSpPr>
        <p:spPr>
          <a:xfrm>
            <a:off x="5383560" y="4707836"/>
            <a:ext cx="2160843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spcAft>
                <a:spcPts val="1200"/>
              </a:spcAft>
              <a:buFont typeface="Lato"/>
              <a:buNone/>
            </a:pP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SGD 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в </a:t>
            </a:r>
            <a:r>
              <a:rPr lang="ru-RU" sz="1400" dirty="0" err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седловой</a:t>
            </a: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точке</a:t>
            </a:r>
            <a:endParaRPr lang="en-US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4768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Глубокое обучение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Подмножество</a:t>
            </a:r>
            <a:r>
              <a:rPr lang="ru" sz="1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методов </a:t>
            </a:r>
            <a:r>
              <a:rPr lang="ru" sz="14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машинного обучения</a:t>
            </a:r>
            <a:r>
              <a:rPr lang="ru" sz="1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использующие </a:t>
            </a:r>
            <a:r>
              <a:rPr lang="ru" sz="14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глубокие нейронные сети</a:t>
            </a:r>
            <a:r>
              <a:rPr lang="ru" sz="1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в решение сложных (где данные неструктурированны, например изображения или текст) задач.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Дополнительные стратегии оптимизация </a:t>
            </a:r>
            <a:r>
              <a:rPr lang="en-US" sz="2400" dirty="0" smtClean="0"/>
              <a:t>SGD</a:t>
            </a:r>
            <a:endParaRPr sz="2400" dirty="0"/>
          </a:p>
        </p:txBody>
      </p:sp>
      <p:sp>
        <p:nvSpPr>
          <p:cNvPr id="6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187730" cy="2870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spcAft>
                <a:spcPts val="1200"/>
              </a:spcAft>
              <a:buFontTx/>
              <a:buChar char="-"/>
            </a:pP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Перетасовка данных</a:t>
            </a:r>
          </a:p>
          <a:p>
            <a:pPr marL="285750" lvl="0" indent="-285750" algn="just">
              <a:spcAft>
                <a:spcPts val="1200"/>
              </a:spcAft>
              <a:buFontTx/>
              <a:buChar char="-"/>
            </a:pP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Batch Normalization</a:t>
            </a:r>
          </a:p>
          <a:p>
            <a:pPr marL="285750" lvl="0" indent="-285750" algn="just">
              <a:spcAft>
                <a:spcPts val="1200"/>
              </a:spcAft>
              <a:buFontTx/>
              <a:buChar char="-"/>
            </a:pP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Regularization</a:t>
            </a:r>
          </a:p>
          <a:p>
            <a:pPr marL="285750" lvl="0" indent="-285750" algn="just">
              <a:spcAft>
                <a:spcPts val="1200"/>
              </a:spcAft>
              <a:buFontTx/>
              <a:buChar char="-"/>
            </a:pP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Normalization</a:t>
            </a:r>
          </a:p>
          <a:p>
            <a:pPr marL="285750" lvl="0" indent="-285750" algn="just">
              <a:spcAft>
                <a:spcPts val="1200"/>
              </a:spcAft>
              <a:buFontTx/>
              <a:buChar char="-"/>
            </a:pPr>
            <a:r>
              <a:rPr lang="en-US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Early stopping</a:t>
            </a:r>
            <a:endParaRPr lang="en-US" sz="14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lvl="0" indent="-285750" algn="just">
              <a:spcAft>
                <a:spcPts val="1200"/>
              </a:spcAft>
              <a:buFontTx/>
              <a:buChar char="-"/>
            </a:pPr>
            <a:r>
              <a:rPr lang="ru-RU" sz="14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Градиентный шум</a:t>
            </a:r>
            <a:endParaRPr lang="en-US" sz="1400" dirty="0" smtClean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415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025" y="1340550"/>
            <a:ext cx="3191601" cy="319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 b="1" dirty="0" smtClean="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Задача оптимизации</a:t>
            </a:r>
            <a:r>
              <a:rPr lang="ru" sz="1400" dirty="0" smtClean="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400" dirty="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(англ. </a:t>
            </a:r>
            <a:r>
              <a:rPr lang="en-US" sz="1400" dirty="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ru" sz="1400" dirty="0" smtClean="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ptimization</a:t>
            </a:r>
            <a:r>
              <a:rPr lang="en-US" sz="1400" dirty="0" smtClean="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task</a:t>
            </a:r>
            <a:r>
              <a:rPr lang="ru" sz="1400" dirty="0" smtClean="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" sz="1400" dirty="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это задача нахождения экстремума (минимума или максимума) целевой функции в некоторой области конечномерного векторного пространства, ограниченной набором линейных и/или нелинейных равенств и/или неравенств.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Численные методы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>
              <a:spcAft>
                <a:spcPts val="1200"/>
              </a:spcAft>
              <a:buNone/>
            </a:pPr>
            <a:r>
              <a:rPr lang="ru-RU" sz="1400" b="1" dirty="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Численные методы </a:t>
            </a:r>
            <a:r>
              <a:rPr lang="ru-RU" sz="1400" dirty="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методы решения математических задач в численном виде. Представление как исходных данных в задаче, так и её решения — в виде числа или набора чисел.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27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Базовые понятия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Google Shape;116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 smtClean="0">
                    <a:solidFill>
                      <a:srgbClr val="202122"/>
                    </a:solidFill>
                    <a:highlight>
                      <a:srgbClr val="FFFFFF"/>
                    </a:highlight>
                    <a:latin typeface="Roboto"/>
                    <a:ea typeface="Roboto"/>
                    <a:cs typeface="Roboto"/>
                    <a:sym typeface="Roboto"/>
                  </a:rPr>
                  <a:t>Для обучения модели требуется решить задачу оптимизация заключающейся в нахождении минимума функции потерь (функция стоимости или функция ошибки). Записывая математически: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400" i="1" smtClean="0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sSupPr>
                        <m:e>
                          <m:r>
                            <a:rPr lang="ru-RU" sz="1400" i="1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/>
                              <a:sym typeface="Roboto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ru-RU" sz="1400" dirty="0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m:t> 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∗</m:t>
                          </m:r>
                        </m:sup>
                      </m:sSup>
                      <m:r>
                        <a:rPr lang="ru-RU" sz="1400" i="1" smtClean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∈</m:t>
                      </m:r>
                      <m:func>
                        <m:funcPr>
                          <m:ctrlPr>
                            <a:rPr lang="en-US" sz="1400" i="1" smtClean="0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smtClean="0">
                                  <a:solidFill>
                                    <a:srgbClr val="202122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202122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 smtClean="0">
                                  <a:solidFill>
                                    <a:srgbClr val="202122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ru-RU" sz="1400" i="1">
                                  <a:solidFill>
                                    <a:srgbClr val="202122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/>
                                  <a:sym typeface="Roboto"/>
                                </a:rPr>
                                <m:t>𝜃</m:t>
                              </m:r>
                              <m:r>
                                <a:rPr lang="ru-RU" sz="1400" i="1">
                                  <a:solidFill>
                                    <a:srgbClr val="202122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solidFill>
                                    <a:srgbClr val="202122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en-US" sz="1400" i="1" smtClean="0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ℒ</m:t>
                          </m:r>
                          <m:r>
                            <a:rPr lang="en-US" sz="1400" b="0" i="1" smtClean="0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(</m:t>
                          </m:r>
                          <m:r>
                            <a:rPr lang="ru-RU" sz="1400" i="1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/>
                              <a:sym typeface="Roboto"/>
                            </a:rPr>
                            <m:t>𝜃</m:t>
                          </m:r>
                          <m:r>
                            <a:rPr lang="en-US" sz="1400" b="0" i="1" smtClean="0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sz="1400" dirty="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16" name="Google Shape;116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  <a:blipFill>
                <a:blip r:embed="rId3"/>
                <a:stretch>
                  <a:fillRect l="-238" r="-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8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Целевая функция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Google Shape;116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ℒ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dPr>
                        <m:e>
                          <m:r>
                            <a:rPr lang="ru-RU" sz="1400" i="1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/>
                              <a:sym typeface="Roboto"/>
                            </a:rPr>
                            <m:t>𝜃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=−</m:t>
                      </m:r>
                      <m:r>
                        <a:rPr lang="en-US" sz="1400" b="0" i="1" smtClean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𝑅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dPr>
                        <m:e>
                          <m:r>
                            <a:rPr lang="ru-RU" sz="1400" i="1">
                              <a:solidFill>
                                <a:srgbClr val="202122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/>
                              <a:sym typeface="Roboto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ru-RU" sz="1400" dirty="0" smtClean="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just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𝑅</m:t>
                    </m:r>
                  </m:oMath>
                </a14:m>
                <a:r>
                  <a:rPr lang="en-US" sz="1400" dirty="0" smtClean="0">
                    <a:solidFill>
                      <a:srgbClr val="202122"/>
                    </a:solidFill>
                    <a:highlight>
                      <a:srgbClr val="FFFFFF"/>
                    </a:highlight>
                    <a:latin typeface="Roboto"/>
                    <a:ea typeface="Roboto"/>
                    <a:cs typeface="Roboto"/>
                    <a:sym typeface="Roboto"/>
                  </a:rPr>
                  <a:t> – </a:t>
                </a:r>
                <a:r>
                  <a:rPr lang="ru-RU" sz="1400" dirty="0" smtClean="0">
                    <a:solidFill>
                      <a:srgbClr val="202122"/>
                    </a:solidFill>
                    <a:highlight>
                      <a:srgbClr val="FFFFFF"/>
                    </a:highlight>
                    <a:latin typeface="Roboto"/>
                    <a:ea typeface="Roboto"/>
                    <a:cs typeface="Roboto"/>
                    <a:sym typeface="Roboto"/>
                  </a:rPr>
                  <a:t>функция вознаграждения</a:t>
                </a:r>
                <a:endParaRPr lang="en-US" sz="1400" dirty="0" smtClean="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just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"/>
                      </a:rPr>
                      <m:t>ℒ</m:t>
                    </m:r>
                  </m:oMath>
                </a14:m>
                <a:r>
                  <a:rPr lang="en-US" sz="1400" dirty="0" smtClean="0">
                    <a:solidFill>
                      <a:srgbClr val="202122"/>
                    </a:solidFill>
                    <a:highlight>
                      <a:srgbClr val="FFFFFF"/>
                    </a:highlight>
                    <a:latin typeface="Roboto"/>
                    <a:ea typeface="Roboto"/>
                    <a:cs typeface="Roboto"/>
                    <a:sym typeface="Roboto"/>
                  </a:rPr>
                  <a:t> - </a:t>
                </a:r>
                <a:r>
                  <a:rPr lang="ru-RU" sz="1400" dirty="0" smtClean="0">
                    <a:solidFill>
                      <a:srgbClr val="202122"/>
                    </a:solidFill>
                    <a:highlight>
                      <a:srgbClr val="FFFFFF"/>
                    </a:highlight>
                    <a:latin typeface="Roboto"/>
                    <a:ea typeface="Roboto"/>
                    <a:cs typeface="Roboto"/>
                    <a:sym typeface="Roboto"/>
                  </a:rPr>
                  <a:t>функция потерь</a:t>
                </a:r>
                <a:endParaRPr sz="1400" dirty="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16" name="Google Shape;116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  <a:blipFill>
                <a:blip r:embed="rId3"/>
                <a:stretch>
                  <a:fillRect t="-110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Локальная и глобальная оптимизация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5033783" cy="20656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08" y="2005923"/>
            <a:ext cx="3002842" cy="249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535</Words>
  <Application>Microsoft Office PowerPoint</Application>
  <PresentationFormat>Экран (16:9)</PresentationFormat>
  <Paragraphs>80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Roboto</vt:lpstr>
      <vt:lpstr>Raleway</vt:lpstr>
      <vt:lpstr>Cambria Math</vt:lpstr>
      <vt:lpstr>Lato</vt:lpstr>
      <vt:lpstr>Raleway SemiBold</vt:lpstr>
      <vt:lpstr>Arial</vt:lpstr>
      <vt:lpstr>Streamline</vt:lpstr>
      <vt:lpstr>Производная, градиент и оптимизация</vt:lpstr>
      <vt:lpstr>Машинное обучение</vt:lpstr>
      <vt:lpstr>Глубокое обучение</vt:lpstr>
      <vt:lpstr>Презентация PowerPoint</vt:lpstr>
      <vt:lpstr>Оптимизация</vt:lpstr>
      <vt:lpstr>Численные методы</vt:lpstr>
      <vt:lpstr>Базовые понятия</vt:lpstr>
      <vt:lpstr>Целевая функция</vt:lpstr>
      <vt:lpstr>Локальная и глобальная оптимизация</vt:lpstr>
      <vt:lpstr>Условная и безусловная оптимизация</vt:lpstr>
      <vt:lpstr>Выпуклая и невыпуклая оптимизация</vt:lpstr>
      <vt:lpstr>Выпуклая и невыпуклая оптимизация</vt:lpstr>
      <vt:lpstr>Гладкая и негладкая оптимизация</vt:lpstr>
      <vt:lpstr>Гладкая и негладкая оптимизация</vt:lpstr>
      <vt:lpstr>Производная функции</vt:lpstr>
      <vt:lpstr>Частные производные</vt:lpstr>
      <vt:lpstr>Дифференцирование сложной функции.</vt:lpstr>
      <vt:lpstr>Градиент</vt:lpstr>
      <vt:lpstr>Методы первого порядка.</vt:lpstr>
      <vt:lpstr>Градиентный спуск (bGD или GD) </vt:lpstr>
      <vt:lpstr>Выбор правильного шага обучения</vt:lpstr>
      <vt:lpstr>Стохастический градиентный спуск (SGD).</vt:lpstr>
      <vt:lpstr>Мини-батчевый стохастический градиентный спуск (Mini-Batch SGD).</vt:lpstr>
      <vt:lpstr>Что использовать?</vt:lpstr>
      <vt:lpstr>Визуализация в 3-х мерном пространстве параметров</vt:lpstr>
      <vt:lpstr>Метод импульса (momentum)</vt:lpstr>
      <vt:lpstr>Импульс</vt:lpstr>
      <vt:lpstr>Момент Нестерова</vt:lpstr>
      <vt:lpstr>SGD с разными оптимизаторами</vt:lpstr>
      <vt:lpstr>Дополнительные стратегии оптимизация SGD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Производная, градиент и оптимизация</dc:title>
  <cp:lastModifiedBy>Данил</cp:lastModifiedBy>
  <cp:revision>29</cp:revision>
  <dcterms:modified xsi:type="dcterms:W3CDTF">2023-01-23T19:42:35Z</dcterms:modified>
</cp:coreProperties>
</file>